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75" r:id="rId4"/>
    <p:sldId id="259" r:id="rId5"/>
    <p:sldId id="277" r:id="rId6"/>
    <p:sldId id="260" r:id="rId7"/>
    <p:sldId id="262" r:id="rId8"/>
    <p:sldId id="263" r:id="rId9"/>
    <p:sldId id="265" r:id="rId10"/>
    <p:sldId id="266" r:id="rId11"/>
    <p:sldId id="284" r:id="rId12"/>
    <p:sldId id="267" r:id="rId13"/>
    <p:sldId id="268" r:id="rId14"/>
    <p:sldId id="269" r:id="rId15"/>
    <p:sldId id="270" r:id="rId16"/>
    <p:sldId id="271" r:id="rId17"/>
    <p:sldId id="280" r:id="rId18"/>
    <p:sldId id="274" r:id="rId19"/>
    <p:sldId id="281" r:id="rId20"/>
    <p:sldId id="279" r:id="rId21"/>
    <p:sldId id="282" r:id="rId22"/>
    <p:sldId id="283" r:id="rId23"/>
    <p:sldId id="264" r:id="rId24"/>
    <p:sldId id="278" r:id="rId2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33"/>
    <a:srgbClr val="7DCEF1"/>
    <a:srgbClr val="99CCA0"/>
    <a:srgbClr val="57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/>
    <p:restoredTop sz="94619"/>
  </p:normalViewPr>
  <p:slideViewPr>
    <p:cSldViewPr snapToGrid="0" snapToObjects="1">
      <p:cViewPr>
        <p:scale>
          <a:sx n="73" d="100"/>
          <a:sy n="73" d="100"/>
        </p:scale>
        <p:origin x="2984" y="2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BE4575C-B372-A44F-960D-E8725FDEA7C4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DB58646-FF9D-9646-94DC-E4604C3A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82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63BFAA5-DD11-0F4C-A211-FA9EDFD40FC5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464E64B-6654-F748-B00B-E0B20DFA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3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458" indent="-462458">
              <a:buFont typeface="Arial" panose="020B0604020202020204" pitchFamily="34" charset="0"/>
              <a:buChar char="•"/>
            </a:pPr>
            <a:r>
              <a:rPr lang="en-US" dirty="0"/>
              <a:t>Lead the development of the shared framework</a:t>
            </a:r>
          </a:p>
          <a:p>
            <a:pPr marL="462458" indent="-462458">
              <a:buFont typeface="Arial" panose="020B0604020202020204" pitchFamily="34" charset="0"/>
              <a:buChar char="•"/>
            </a:pPr>
            <a:r>
              <a:rPr lang="en-US" dirty="0"/>
              <a:t>Actively engage networks for input to drafts</a:t>
            </a:r>
          </a:p>
          <a:p>
            <a:pPr marL="462458" indent="-462458">
              <a:buFont typeface="Arial" panose="020B0604020202020204" pitchFamily="34" charset="0"/>
              <a:buChar char="•"/>
            </a:pPr>
            <a:r>
              <a:rPr lang="en-US" dirty="0"/>
              <a:t>Promote and elevate Power to the Profession</a:t>
            </a:r>
          </a:p>
          <a:p>
            <a:pPr marL="462458" indent="-462458">
              <a:buFont typeface="Arial" panose="020B0604020202020204" pitchFamily="34" charset="0"/>
              <a:buChar char="•"/>
            </a:pPr>
            <a:r>
              <a:rPr lang="en-US" dirty="0"/>
              <a:t>Advocate for the shared framework as a strategy to advance the profession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E64B-6654-F748-B00B-E0B20DFA1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458" indent="-462458">
              <a:buFont typeface="Arial" panose="020B0604020202020204" pitchFamily="34" charset="0"/>
              <a:buChar char="•"/>
            </a:pPr>
            <a:r>
              <a:rPr lang="en-US" dirty="0"/>
              <a:t>Respond to working drafts and give input</a:t>
            </a:r>
          </a:p>
          <a:p>
            <a:pPr marL="1160962" lvl="1" indent="-462458">
              <a:buFont typeface="Arial" panose="020B0604020202020204" pitchFamily="34" charset="0"/>
              <a:buChar char="•"/>
            </a:pPr>
            <a:r>
              <a:rPr lang="en-US" dirty="0"/>
              <a:t>Drafts sent to stakeholders before being sent to broader field</a:t>
            </a:r>
          </a:p>
          <a:p>
            <a:pPr marL="1160962" lvl="1" indent="-462458">
              <a:buFont typeface="Arial" panose="020B0604020202020204" pitchFamily="34" charset="0"/>
              <a:buChar char="•"/>
            </a:pPr>
            <a:r>
              <a:rPr lang="en-US" dirty="0"/>
              <a:t>Webinars recorded during initial comment period</a:t>
            </a:r>
          </a:p>
          <a:p>
            <a:pPr marL="462458" indent="-462458">
              <a:buFont typeface="Arial" panose="020B0604020202020204" pitchFamily="34" charset="0"/>
              <a:buChar char="•"/>
            </a:pPr>
            <a:r>
              <a:rPr lang="en-US" dirty="0"/>
              <a:t>Propose measures related to policy adoption</a:t>
            </a:r>
          </a:p>
          <a:p>
            <a:pPr marL="462458" indent="-462458">
              <a:buFont typeface="Arial" panose="020B0604020202020204" pitchFamily="34" charset="0"/>
              <a:buChar char="•"/>
            </a:pPr>
            <a:r>
              <a:rPr lang="en-US" dirty="0"/>
              <a:t>Serve as a leader and influencer in promoting the shared framework</a:t>
            </a:r>
          </a:p>
          <a:p>
            <a:pPr marL="462458" indent="-462458">
              <a:buFont typeface="Arial" panose="020B0604020202020204" pitchFamily="34" charset="0"/>
              <a:buChar char="•"/>
            </a:pPr>
            <a:r>
              <a:rPr lang="en-US" dirty="0"/>
              <a:t>Partner on the ground for community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E64B-6654-F748-B00B-E0B20DFA1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1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37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4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031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9"/>
          <p:cNvSpPr/>
          <p:nvPr userDrawn="1"/>
        </p:nvSpPr>
        <p:spPr>
          <a:xfrm flipH="1">
            <a:off x="0" y="3538420"/>
            <a:ext cx="2478523" cy="2526099"/>
          </a:xfrm>
          <a:custGeom>
            <a:avLst/>
            <a:gdLst/>
            <a:ahLst/>
            <a:cxnLst/>
            <a:rect l="l" t="t" r="r" b="b"/>
            <a:pathLst>
              <a:path w="2091426" h="2131571">
                <a:moveTo>
                  <a:pt x="1547375" y="0"/>
                </a:moveTo>
                <a:cubicBezTo>
                  <a:pt x="1707611" y="0"/>
                  <a:pt x="1862158" y="24356"/>
                  <a:pt x="2007517" y="69567"/>
                </a:cubicBezTo>
                <a:lnTo>
                  <a:pt x="2091426" y="100278"/>
                </a:lnTo>
                <a:lnTo>
                  <a:pt x="2091426" y="2131571"/>
                </a:lnTo>
                <a:lnTo>
                  <a:pt x="114971" y="2131571"/>
                </a:lnTo>
                <a:lnTo>
                  <a:pt x="69567" y="2007517"/>
                </a:lnTo>
                <a:cubicBezTo>
                  <a:pt x="24356" y="1862159"/>
                  <a:pt x="0" y="1707611"/>
                  <a:pt x="0" y="1547375"/>
                </a:cubicBezTo>
                <a:cubicBezTo>
                  <a:pt x="0" y="692783"/>
                  <a:pt x="692783" y="0"/>
                  <a:pt x="1547375" y="0"/>
                </a:cubicBezTo>
                <a:close/>
              </a:path>
            </a:pathLst>
          </a:custGeom>
          <a:solidFill>
            <a:schemeClr val="accent6"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76" y="79851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586" y="1600200"/>
            <a:ext cx="5037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8B4-B4D2-104A-BFB9-6ED643BE91D4}" type="datetime1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369" y="1812265"/>
            <a:ext cx="3452310" cy="3452310"/>
          </a:xfrm>
          <a:prstGeom prst="ellipse">
            <a:avLst/>
          </a:prstGeom>
          <a:solidFill>
            <a:srgbClr val="AAADB1"/>
          </a:solidFill>
          <a:ln w="304800" cmpd="sng">
            <a:solidFill>
              <a:schemeClr val="accent1">
                <a:alpha val="70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Oval 9"/>
          <p:cNvSpPr/>
          <p:nvPr userDrawn="1"/>
        </p:nvSpPr>
        <p:spPr>
          <a:xfrm flipH="1">
            <a:off x="0" y="3908291"/>
            <a:ext cx="2091426" cy="2131571"/>
          </a:xfrm>
          <a:custGeom>
            <a:avLst/>
            <a:gdLst/>
            <a:ahLst/>
            <a:cxnLst/>
            <a:rect l="l" t="t" r="r" b="b"/>
            <a:pathLst>
              <a:path w="2091426" h="2131571">
                <a:moveTo>
                  <a:pt x="1547375" y="0"/>
                </a:moveTo>
                <a:cubicBezTo>
                  <a:pt x="1707611" y="0"/>
                  <a:pt x="1862158" y="24356"/>
                  <a:pt x="2007517" y="69567"/>
                </a:cubicBezTo>
                <a:lnTo>
                  <a:pt x="2091426" y="100278"/>
                </a:lnTo>
                <a:lnTo>
                  <a:pt x="2091426" y="2131571"/>
                </a:lnTo>
                <a:lnTo>
                  <a:pt x="114971" y="2131571"/>
                </a:lnTo>
                <a:lnTo>
                  <a:pt x="69567" y="2007517"/>
                </a:lnTo>
                <a:cubicBezTo>
                  <a:pt x="24356" y="1862159"/>
                  <a:pt x="0" y="1707611"/>
                  <a:pt x="0" y="1547375"/>
                </a:cubicBezTo>
                <a:cubicBezTo>
                  <a:pt x="0" y="692783"/>
                  <a:pt x="692783" y="0"/>
                  <a:pt x="1547375" y="0"/>
                </a:cubicBezTo>
                <a:close/>
              </a:path>
            </a:pathLst>
          </a:custGeom>
          <a:solidFill>
            <a:schemeClr val="accent2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26163"/>
            <a:ext cx="9144000" cy="0"/>
          </a:xfrm>
          <a:prstGeom prst="line">
            <a:avLst/>
          </a:prstGeom>
          <a:ln w="1524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0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790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1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2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031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012107"/>
            <a:ext cx="7886700" cy="186049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502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534836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065061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CF901-80A3-46B7-AD8D-1F5D17901D1C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7C85-6265-4FA4-AA3C-3A8E07A0A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nAEYC-MnSACA PPT Template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1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eyc.org/profess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eyc.org/profession" TargetMode="External"/><Relationship Id="rId4" Type="http://schemas.openxmlformats.org/officeDocument/2006/relationships/hyperlink" Target="mailto:kathleeno@mnaeyc-mnsaca.org" TargetMode="External"/><Relationship Id="rId5" Type="http://schemas.openxmlformats.org/officeDocument/2006/relationships/hyperlink" Target="http://www.mnaeyc-mnsaca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kempe@naeyc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en-US" dirty="0"/>
              <a:t>Power to the Profession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Minnesota P3 Design Team</a:t>
            </a:r>
          </a:p>
          <a:p>
            <a:r>
              <a:rPr lang="en-US" dirty="0"/>
              <a:t>April 13, 2017</a:t>
            </a:r>
          </a:p>
        </p:txBody>
      </p:sp>
    </p:spTree>
    <p:extLst>
      <p:ext uri="{BB962C8B-B14F-4D97-AF65-F5344CB8AC3E}">
        <p14:creationId xmlns:p14="http://schemas.microsoft.com/office/powerpoint/2010/main" val="411892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6"/>
            <a:ext cx="9144000" cy="1072357"/>
          </a:xfrm>
          <a:solidFill>
            <a:srgbClr val="99CC33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Power to the Profession:</a:t>
            </a:r>
            <a:br>
              <a:rPr lang="en-US" dirty="0"/>
            </a:br>
            <a:r>
              <a:rPr lang="en-US" dirty="0"/>
              <a:t>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978"/>
            <a:ext cx="8229600" cy="391418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Establish a </a:t>
            </a:r>
            <a:r>
              <a:rPr lang="en-US" i="1" dirty="0"/>
              <a:t>shared framework</a:t>
            </a:r>
            <a:r>
              <a:rPr lang="en-US" dirty="0"/>
              <a:t> of knowledge and competencies, qualifications, standards of practice, and compensation that </a:t>
            </a:r>
            <a:r>
              <a:rPr lang="en-US" i="1" dirty="0"/>
              <a:t>unifies the entire early childhood education profession, </a:t>
            </a:r>
            <a:r>
              <a:rPr lang="en-US" dirty="0"/>
              <a:t>ages birth through 8, across all settings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Develop a comprehensive policy and financing strategy for the systemic adoption and implementation of the shared framework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0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6"/>
            <a:ext cx="9144000" cy="1325563"/>
          </a:xfrm>
          <a:solidFill>
            <a:srgbClr val="99CC33"/>
          </a:solidFill>
        </p:spPr>
        <p:txBody>
          <a:bodyPr/>
          <a:lstStyle/>
          <a:p>
            <a:r>
              <a:rPr lang="en-US" dirty="0" smtClean="0"/>
              <a:t>Power to the Profession: </a:t>
            </a:r>
            <a:br>
              <a:rPr lang="en-US" dirty="0" smtClean="0"/>
            </a:b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2016: Conceptualization and capacity </a:t>
            </a:r>
            <a:r>
              <a:rPr lang="en-US" dirty="0"/>
              <a:t>b</a:t>
            </a:r>
            <a:r>
              <a:rPr lang="en-US" dirty="0" smtClean="0"/>
              <a:t>uilding</a:t>
            </a:r>
          </a:p>
          <a:p>
            <a:endParaRPr lang="en-US" dirty="0" smtClean="0"/>
          </a:p>
          <a:p>
            <a:r>
              <a:rPr lang="en-US" dirty="0" smtClean="0"/>
              <a:t>2017-18: Developing the shared framework and policy strategy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2019: Policy adoption and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380"/>
            <a:ext cx="9144000" cy="911658"/>
          </a:xfrm>
          <a:solidFill>
            <a:srgbClr val="99CC33"/>
          </a:solidFill>
        </p:spPr>
        <p:txBody>
          <a:bodyPr>
            <a:noAutofit/>
          </a:bodyPr>
          <a:lstStyle/>
          <a:p>
            <a:r>
              <a:rPr lang="en-US" sz="3400" dirty="0"/>
              <a:t>How do we get there?</a:t>
            </a:r>
            <a:br>
              <a:rPr lang="en-US" sz="3400" dirty="0"/>
            </a:br>
            <a:r>
              <a:rPr lang="en-US" sz="3400" dirty="0"/>
              <a:t>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39672" y="3670344"/>
            <a:ext cx="2452516" cy="25396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90" y="3670344"/>
            <a:ext cx="2452516" cy="25396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8345" y="4007507"/>
            <a:ext cx="20643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Stakeholders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30 National Organizations with system-level influence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41827" y="1991302"/>
            <a:ext cx="2452516" cy="25396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655" y="4007507"/>
            <a:ext cx="22003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Task Force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15 National Organizations who represent &amp; engage with large groups of ECE professionals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66779" y="3310437"/>
            <a:ext cx="623967" cy="56823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15285" y="5043055"/>
            <a:ext cx="275410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08558" y="3333733"/>
            <a:ext cx="565454" cy="53359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08244" y="2265767"/>
            <a:ext cx="2054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Affiliates &amp; Members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Bring the voices of the field into the national conversation</a:t>
            </a:r>
          </a:p>
        </p:txBody>
      </p:sp>
    </p:spTree>
    <p:extLst>
      <p:ext uri="{BB962C8B-B14F-4D97-AF65-F5344CB8AC3E}">
        <p14:creationId xmlns:p14="http://schemas.microsoft.com/office/powerpoint/2010/main" val="301953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6"/>
            <a:ext cx="9144000" cy="886619"/>
          </a:xfrm>
          <a:solidFill>
            <a:srgbClr val="99CC33"/>
          </a:solidFill>
        </p:spPr>
        <p:txBody>
          <a:bodyPr/>
          <a:lstStyle/>
          <a:p>
            <a:pPr algn="ctr"/>
            <a:r>
              <a:rPr lang="en-US" dirty="0"/>
              <a:t>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4205333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American Federation of State, County and Municipal Employees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American Federation of Teachers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Associate Degree Early Childhood Teacher Educators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Child Care Aware of America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Council for Professional Recognition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Division for Early Childhood of the Council for Exceptional Children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Early Care and Education Consortium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National Association for Family Child Care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National Association for the Education of Young Children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National Association of Early Childhood Teacher Educators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National Association of Elementary School Principals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National Education Association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National Head Start Association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Service Employees International Union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ZERO TO THREE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1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6"/>
            <a:ext cx="9144000" cy="836613"/>
          </a:xfrm>
          <a:solidFill>
            <a:srgbClr val="99CC33"/>
          </a:solidFill>
        </p:spPr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44670"/>
          </a:xfrm>
        </p:spPr>
        <p:txBody>
          <a:bodyPr numCol="2">
            <a:noAutofit/>
          </a:bodyPr>
          <a:lstStyle/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American Association of Colleges for Teacher Education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American Indian College Fund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BUILD Initiative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Center for American Progress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Center for the Study of Child Care Employment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Center on Enhancing Early Learning Outcomes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CLASP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Council for the Accreditation of Educator Preparation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Council of Chief State School Officers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Data Quality Campaign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Early Childhood Personnel Center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First Five Years Fund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JumpStart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McCormick Center for Early Childhood Leadership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Military Child Education Coalition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Academy of Sciences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Association of Early Childhood Specialists in State Departments of Education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Association of State Boards of Education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Black Child Development Institute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Board for Professional Teaching Standards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Council of La Raza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Governors Association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Institute for Early Education Research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League of Cities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Women’s Law Center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National Workforce Registry Alliance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New America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Ounce of Prevention Fund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Save the Children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TEACH Early Childhood National Center</a:t>
            </a:r>
          </a:p>
          <a:p>
            <a:pPr marL="742950" indent="-742950">
              <a:buSzPct val="98000"/>
              <a:buFont typeface="+mj-lt"/>
              <a:buAutoNum type="arabicPeriod"/>
            </a:pPr>
            <a:r>
              <a:rPr lang="en-US" sz="1100" dirty="0"/>
              <a:t>Teach for America</a:t>
            </a:r>
          </a:p>
          <a:p>
            <a:pPr marL="514350" indent="-514350">
              <a:buSzPct val="98000"/>
              <a:buFont typeface="+mj-lt"/>
              <a:buAutoNum type="arabicPeriod"/>
            </a:pP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915194"/>
          </a:xfrm>
          <a:solidFill>
            <a:srgbClr val="99CC33"/>
          </a:solidFill>
        </p:spPr>
        <p:txBody>
          <a:bodyPr>
            <a:normAutofit/>
          </a:bodyPr>
          <a:lstStyle/>
          <a:p>
            <a:r>
              <a:rPr lang="en-US" dirty="0"/>
              <a:t>Core Components of a Profession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0057"/>
            <a:ext cx="8229600" cy="4266293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/>
              <a:t>1. Name </a:t>
            </a:r>
          </a:p>
          <a:p>
            <a:r>
              <a:rPr lang="en-US" dirty="0"/>
              <a:t>2. Distinct role in society</a:t>
            </a:r>
          </a:p>
          <a:p>
            <a:r>
              <a:rPr lang="en-US" dirty="0"/>
              <a:t>3. Distinct responsibilities </a:t>
            </a:r>
          </a:p>
          <a:p>
            <a:r>
              <a:rPr lang="en-US" dirty="0"/>
              <a:t>4. A Code of Ethics</a:t>
            </a:r>
          </a:p>
          <a:p>
            <a:r>
              <a:rPr lang="en-US" dirty="0"/>
              <a:t>5. Expectations and standards for practice </a:t>
            </a:r>
          </a:p>
          <a:p>
            <a:r>
              <a:rPr lang="en-US" dirty="0"/>
              <a:t>6. Competencies </a:t>
            </a:r>
          </a:p>
          <a:p>
            <a:r>
              <a:rPr lang="en-US" dirty="0"/>
              <a:t>7. Educational requirements for professional entry </a:t>
            </a:r>
          </a:p>
          <a:p>
            <a:r>
              <a:rPr lang="en-US" dirty="0"/>
              <a:t>8. Examination or assessment requirements for professional entry</a:t>
            </a:r>
          </a:p>
          <a:p>
            <a:endParaRPr lang="en-US" dirty="0"/>
          </a:p>
          <a:p>
            <a:r>
              <a:rPr lang="en-US" dirty="0"/>
              <a:t>9. Experience, practicum, or clinical requirements for professional entry</a:t>
            </a:r>
          </a:p>
          <a:p>
            <a:r>
              <a:rPr lang="en-US" dirty="0"/>
              <a:t>10. Accreditation of Professional Preparation Programs in Higher Education Institutions or Other Approved Sources (connected to #7)</a:t>
            </a:r>
          </a:p>
          <a:p>
            <a:r>
              <a:rPr lang="en-US" dirty="0"/>
              <a:t>11. Government agency that issues license to practice (Initial and Renewal)</a:t>
            </a:r>
          </a:p>
          <a:p>
            <a:r>
              <a:rPr lang="en-US" dirty="0"/>
              <a:t>12. Government agency that penalizes licensed professionals who violate professional norms or threaten public safety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1006184"/>
          </a:xfrm>
          <a:solidFill>
            <a:srgbClr val="99CC33"/>
          </a:solidFill>
        </p:spPr>
        <p:txBody>
          <a:bodyPr>
            <a:normAutofit fontScale="90000"/>
          </a:bodyPr>
          <a:lstStyle/>
          <a:p>
            <a:r>
              <a:rPr lang="en-US" sz="3800" dirty="0"/>
              <a:t>How do we get there?</a:t>
            </a:r>
            <a:br>
              <a:rPr lang="en-US" sz="3800" dirty="0"/>
            </a:br>
            <a:r>
              <a:rPr lang="en-US" sz="3800" dirty="0"/>
              <a:t>8 Decision Cycles </a:t>
            </a:r>
            <a:r>
              <a:rPr lang="en-US" sz="3800" dirty="0" smtClean="0"/>
              <a:t>- </a:t>
            </a:r>
            <a:r>
              <a:rPr lang="en-US" sz="3600" dirty="0"/>
              <a:t>(January 2017 – December 2018)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463" y="2034090"/>
            <a:ext cx="4406537" cy="429736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Professional Identity and Boundary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Advancing, Influencing &amp; Governing vs. Influencing &amp; Partnering     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2. Competencies (General)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Know, Understand, Demonstrate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3. Competencies (Specialized)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Know, Understand, Demonstrate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4. Competency Attainment Source</a:t>
            </a:r>
          </a:p>
          <a:p>
            <a:pPr marL="914400" lvl="1" indent="-514350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IHEs and non-IHEs where competencies can be earned</a:t>
            </a: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1" y="2129890"/>
            <a:ext cx="4110445" cy="3739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5. Qualifications and Pathways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3-4 Levels of Mastery </a:t>
            </a:r>
          </a:p>
          <a:p>
            <a:pPr marL="0" indent="0">
              <a:buNone/>
            </a:pP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6. Compensation Recommendation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Recommendation Per Level of Mastery</a:t>
            </a:r>
          </a:p>
          <a:p>
            <a:pPr marL="457200" lvl="1" indent="0">
              <a:buFont typeface="Arial"/>
              <a:buNone/>
            </a:pP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7. Required Accountability and Quality Assurance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Certification (Eligibility and Exam)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Approved Competency Attainment Source (IHEs and non-IHEs)</a:t>
            </a:r>
          </a:p>
          <a:p>
            <a:pPr marL="400050" lvl="1" indent="0">
              <a:buNone/>
            </a:pP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8. Required Support and Infrastructure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Educator, Higher Education, Program, State, Association</a:t>
            </a: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7234" y="5871131"/>
            <a:ext cx="4685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Transition to Finalizing and Implementing</a:t>
            </a:r>
          </a:p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Policy and Financing Agenda</a:t>
            </a:r>
          </a:p>
        </p:txBody>
      </p:sp>
    </p:spTree>
    <p:extLst>
      <p:ext uri="{BB962C8B-B14F-4D97-AF65-F5344CB8AC3E}">
        <p14:creationId xmlns:p14="http://schemas.microsoft.com/office/powerpoint/2010/main" val="406368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National Association for the Education of Young Children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Shape 314"/>
          <p:cNvGrpSpPr/>
          <p:nvPr/>
        </p:nvGrpSpPr>
        <p:grpSpPr>
          <a:xfrm>
            <a:off x="2180786" y="1846971"/>
            <a:ext cx="4782426" cy="4516977"/>
            <a:chOff x="944169" y="-182126"/>
            <a:chExt cx="4782426" cy="4516977"/>
          </a:xfrm>
        </p:grpSpPr>
        <p:sp>
          <p:nvSpPr>
            <p:cNvPr id="315" name="Shape 315"/>
            <p:cNvSpPr/>
            <p:nvPr/>
          </p:nvSpPr>
          <p:spPr>
            <a:xfrm>
              <a:off x="3957682" y="23117"/>
              <a:ext cx="1027754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3957682" y="23117"/>
              <a:ext cx="1027754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718"/>
                </a:buClr>
                <a:buSzPct val="25000"/>
                <a:buFont typeface="Arial"/>
                <a:buNone/>
              </a:pPr>
              <a:r>
                <a:rPr lang="en-US" sz="1600">
                  <a:solidFill>
                    <a:srgbClr val="161718"/>
                  </a:solidFill>
                  <a:latin typeface="Arial"/>
                  <a:ea typeface="Arial"/>
                  <a:cs typeface="Arial"/>
                  <a:sym typeface="Arial"/>
                </a:rPr>
                <a:t>2. Review and Feedback*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1282211" y="-182126"/>
              <a:ext cx="4023548" cy="40235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10" y="37061"/>
                  </a:moveTo>
                  <a:lnTo>
                    <a:pt x="110910" y="37061"/>
                  </a:lnTo>
                  <a:cubicBezTo>
                    <a:pt x="114307" y="44601"/>
                    <a:pt x="115987" y="52802"/>
                    <a:pt x="115828" y="61070"/>
                  </a:cubicBezTo>
                  <a:lnTo>
                    <a:pt x="119949" y="61531"/>
                  </a:lnTo>
                  <a:lnTo>
                    <a:pt x="112391" y="65862"/>
                  </a:lnTo>
                  <a:lnTo>
                    <a:pt x="105477" y="59912"/>
                  </a:lnTo>
                  <a:lnTo>
                    <a:pt x="109596" y="60373"/>
                  </a:lnTo>
                  <a:cubicBezTo>
                    <a:pt x="109650" y="53222"/>
                    <a:pt x="108157" y="46145"/>
                    <a:pt x="105219" y="39625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4234723" y="2028161"/>
              <a:ext cx="1491872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4234723" y="2028161"/>
              <a:ext cx="1491872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718"/>
                </a:buClr>
                <a:buSzPct val="25000"/>
                <a:buFont typeface="Arial"/>
                <a:buNone/>
              </a:pPr>
              <a:r>
                <a:rPr lang="en-US" sz="1600">
                  <a:solidFill>
                    <a:srgbClr val="161718"/>
                  </a:solidFill>
                  <a:latin typeface="Arial"/>
                  <a:ea typeface="Arial"/>
                  <a:cs typeface="Arial"/>
                  <a:sym typeface="Arial"/>
                </a:rPr>
                <a:t>3. Analyze Feedback and Implementation Analysis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1271200" y="1401"/>
              <a:ext cx="4023548" cy="40235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262" y="94041"/>
                  </a:moveTo>
                  <a:lnTo>
                    <a:pt x="104262" y="94041"/>
                  </a:lnTo>
                  <a:cubicBezTo>
                    <a:pt x="98356" y="101721"/>
                    <a:pt x="90553" y="107731"/>
                    <a:pt x="81621" y="111483"/>
                  </a:cubicBezTo>
                  <a:lnTo>
                    <a:pt x="82868" y="115438"/>
                  </a:lnTo>
                  <a:lnTo>
                    <a:pt x="75848" y="110279"/>
                  </a:lnTo>
                  <a:lnTo>
                    <a:pt x="78490" y="101548"/>
                  </a:lnTo>
                  <a:lnTo>
                    <a:pt x="79736" y="105501"/>
                  </a:lnTo>
                  <a:cubicBezTo>
                    <a:pt x="87451" y="102155"/>
                    <a:pt x="94188" y="96902"/>
                    <a:pt x="99315" y="90236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746350" y="3261601"/>
              <a:ext cx="1073249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2746350" y="3261601"/>
              <a:ext cx="1073249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718"/>
                </a:buClr>
                <a:buSzPct val="25000"/>
                <a:buFont typeface="Arial"/>
                <a:buNone/>
              </a:pPr>
              <a:r>
                <a:rPr lang="en-US" sz="1600">
                  <a:solidFill>
                    <a:srgbClr val="161718"/>
                  </a:solidFill>
                  <a:latin typeface="Arial"/>
                  <a:ea typeface="Arial"/>
                  <a:cs typeface="Arial"/>
                  <a:sym typeface="Arial"/>
                </a:rPr>
                <a:t>4. Round 2 Review and Feedback*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271200" y="1401"/>
              <a:ext cx="4023548" cy="40235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13" y="113256"/>
                  </a:moveTo>
                  <a:lnTo>
                    <a:pt x="43213" y="113256"/>
                  </a:lnTo>
                  <a:cubicBezTo>
                    <a:pt x="33973" y="110343"/>
                    <a:pt x="25650" y="105077"/>
                    <a:pt x="19062" y="97974"/>
                  </a:cubicBezTo>
                  <a:lnTo>
                    <a:pt x="15775" y="100502"/>
                  </a:lnTo>
                  <a:lnTo>
                    <a:pt x="18211" y="92139"/>
                  </a:lnTo>
                  <a:lnTo>
                    <a:pt x="27318" y="91624"/>
                  </a:lnTo>
                  <a:lnTo>
                    <a:pt x="24033" y="94151"/>
                  </a:lnTo>
                  <a:cubicBezTo>
                    <a:pt x="29823" y="100249"/>
                    <a:pt x="37069" y="104775"/>
                    <a:pt x="45089" y="107303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944169" y="2028161"/>
              <a:ext cx="1282243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944169" y="2028161"/>
              <a:ext cx="1282243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718"/>
                </a:buClr>
                <a:buSzPct val="25000"/>
                <a:buFont typeface="Arial"/>
                <a:buNone/>
              </a:pPr>
              <a:r>
                <a:rPr lang="en-US" sz="1600">
                  <a:solidFill>
                    <a:srgbClr val="161718"/>
                  </a:solidFill>
                  <a:latin typeface="Arial"/>
                  <a:ea typeface="Arial"/>
                  <a:cs typeface="Arial"/>
                  <a:sym typeface="Arial"/>
                </a:rPr>
                <a:t>5. Task Force approves Final Definition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1267292" y="-102608"/>
              <a:ext cx="4023548" cy="40235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85" y="63722"/>
                  </a:moveTo>
                  <a:lnTo>
                    <a:pt x="4285" y="63722"/>
                  </a:lnTo>
                  <a:cubicBezTo>
                    <a:pt x="3735" y="55492"/>
                    <a:pt x="5015" y="47242"/>
                    <a:pt x="8034" y="39565"/>
                  </a:cubicBezTo>
                  <a:lnTo>
                    <a:pt x="4331" y="37698"/>
                  </a:lnTo>
                  <a:lnTo>
                    <a:pt x="12924" y="36269"/>
                  </a:lnTo>
                  <a:lnTo>
                    <a:pt x="17335" y="44254"/>
                  </a:lnTo>
                  <a:lnTo>
                    <a:pt x="13634" y="42388"/>
                  </a:lnTo>
                  <a:lnTo>
                    <a:pt x="13634" y="42388"/>
                  </a:lnTo>
                  <a:cubicBezTo>
                    <a:pt x="11101" y="49055"/>
                    <a:pt x="10037" y="56190"/>
                    <a:pt x="10512" y="63306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1445598" y="32392"/>
              <a:ext cx="1402083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1445598" y="32392"/>
              <a:ext cx="1402083" cy="1073249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718"/>
                </a:buClr>
                <a:buSzPct val="25000"/>
                <a:buFont typeface="Arial"/>
                <a:buNone/>
              </a:pPr>
              <a:r>
                <a:rPr lang="en-US" sz="1600">
                  <a:solidFill>
                    <a:srgbClr val="161718"/>
                  </a:solidFill>
                  <a:latin typeface="Arial"/>
                  <a:ea typeface="Arial"/>
                  <a:cs typeface="Arial"/>
                  <a:sym typeface="Arial"/>
                </a:rPr>
                <a:t>1. Deliberation with Task Force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1340208" y="-71584"/>
              <a:ext cx="4023548" cy="40235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224" y="6435"/>
                  </a:moveTo>
                  <a:lnTo>
                    <a:pt x="44224" y="6435"/>
                  </a:lnTo>
                  <a:cubicBezTo>
                    <a:pt x="53931" y="3576"/>
                    <a:pt x="64232" y="3409"/>
                    <a:pt x="74027" y="5951"/>
                  </a:cubicBezTo>
                  <a:lnTo>
                    <a:pt x="75434" y="2050"/>
                  </a:lnTo>
                  <a:lnTo>
                    <a:pt x="77888" y="10409"/>
                  </a:lnTo>
                  <a:lnTo>
                    <a:pt x="70492" y="15749"/>
                  </a:lnTo>
                  <a:lnTo>
                    <a:pt x="71899" y="11850"/>
                  </a:lnTo>
                  <a:lnTo>
                    <a:pt x="71899" y="11850"/>
                  </a:lnTo>
                  <a:cubicBezTo>
                    <a:pt x="63364" y="9741"/>
                    <a:pt x="54421" y="9938"/>
                    <a:pt x="45987" y="1242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0" name="Shape 330"/>
          <p:cNvSpPr txBox="1"/>
          <p:nvPr/>
        </p:nvSpPr>
        <p:spPr>
          <a:xfrm>
            <a:off x="6235337" y="5257646"/>
            <a:ext cx="2595153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161718"/>
                </a:solidFill>
                <a:latin typeface="Arial"/>
                <a:ea typeface="Arial"/>
                <a:cs typeface="Arial"/>
                <a:sym typeface="Arial"/>
              </a:rPr>
              <a:t>* Stakeholders and experts, including the field via webinar, surveys and online comment period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7906"/>
            <a:ext cx="9143999" cy="1033583"/>
          </a:xfrm>
          <a:solidFill>
            <a:srgbClr val="99CC33"/>
          </a:solidFill>
        </p:spPr>
        <p:txBody>
          <a:bodyPr/>
          <a:lstStyle/>
          <a:p>
            <a:r>
              <a:rPr lang="en-US" sz="3800" dirty="0"/>
              <a:t>How do we get there?</a:t>
            </a:r>
            <a:br>
              <a:rPr lang="en-US" sz="3800" dirty="0"/>
            </a:br>
            <a:r>
              <a:rPr lang="en-US" sz="3800" dirty="0"/>
              <a:t>8 Decision </a:t>
            </a:r>
            <a:r>
              <a:rPr lang="en-US" sz="3800" dirty="0" smtClean="0"/>
              <a:t>Cycles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77967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1123112"/>
          </a:xfrm>
          <a:solidFill>
            <a:srgbClr val="99CC33"/>
          </a:solidFill>
        </p:spPr>
        <p:txBody>
          <a:bodyPr>
            <a:noAutofit/>
          </a:bodyPr>
          <a:lstStyle/>
          <a:p>
            <a:r>
              <a:rPr lang="en-US" sz="4000" dirty="0"/>
              <a:t>Engaging the Field: </a:t>
            </a:r>
            <a:br>
              <a:rPr lang="en-US" sz="4000" dirty="0"/>
            </a:br>
            <a:r>
              <a:rPr lang="en-US" sz="4000" dirty="0"/>
              <a:t>NAEYC Affiliates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8"/>
            <a:ext cx="8229600" cy="3975146"/>
          </a:xfrm>
        </p:spPr>
        <p:txBody>
          <a:bodyPr>
            <a:normAutofit/>
          </a:bodyPr>
          <a:lstStyle/>
          <a:p>
            <a:r>
              <a:rPr lang="en-US" dirty="0"/>
              <a:t>All Affiliates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Promote NAEYC-produced surveys to members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Newsletters and communications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Hold Community Forums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Make part of conferences</a:t>
            </a:r>
          </a:p>
          <a:p>
            <a:r>
              <a:rPr lang="en-US" dirty="0"/>
              <a:t>Deep Dive Affiliates</a:t>
            </a:r>
          </a:p>
          <a:p>
            <a:pPr marL="914400" lvl="1" indent="-457200"/>
            <a:r>
              <a:rPr lang="en-US" sz="2200" dirty="0"/>
              <a:t>Currently 5: New York State AEYC, Indiana AEYC, Iowa AEYC, WECA (Wisconsin), New Mexico AEYC</a:t>
            </a:r>
          </a:p>
          <a:p>
            <a:pPr marL="914400" lvl="1" indent="-457200"/>
            <a:r>
              <a:rPr lang="en-US" sz="2200" dirty="0"/>
              <a:t>Key informant interviews, focus groups, community forums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1123112"/>
          </a:xfrm>
          <a:solidFill>
            <a:srgbClr val="99CC33"/>
          </a:solidFill>
        </p:spPr>
        <p:txBody>
          <a:bodyPr>
            <a:noAutofit/>
          </a:bodyPr>
          <a:lstStyle/>
          <a:p>
            <a:r>
              <a:rPr lang="en-US" sz="4000" dirty="0"/>
              <a:t>Engaging the Field: </a:t>
            </a:r>
            <a:br>
              <a:rPr lang="en-US" sz="4000" dirty="0"/>
            </a:br>
            <a:r>
              <a:rPr lang="en-US" sz="4000" dirty="0"/>
              <a:t>NAEYC Affiliates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" y="2751094"/>
            <a:ext cx="8229600" cy="2778170"/>
          </a:xfrm>
        </p:spPr>
        <p:txBody>
          <a:bodyPr>
            <a:normAutofit/>
          </a:bodyPr>
          <a:lstStyle/>
          <a:p>
            <a:r>
              <a:rPr lang="en-US" dirty="0"/>
              <a:t>What is happening in other states with more than one Workforce Initiative?</a:t>
            </a:r>
          </a:p>
          <a:p>
            <a:r>
              <a:rPr lang="en-US" dirty="0" smtClean="0"/>
              <a:t>What should this look like in MN?</a:t>
            </a:r>
          </a:p>
          <a:p>
            <a:r>
              <a:rPr lang="en-US" dirty="0" smtClean="0"/>
              <a:t>Roles and Collaboration?</a:t>
            </a:r>
          </a:p>
          <a:p>
            <a:r>
              <a:rPr lang="en-US" dirty="0" smtClean="0"/>
              <a:t>Resourcing?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6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0878"/>
            <a:ext cx="8930639" cy="1072116"/>
          </a:xfrm>
          <a:solidFill>
            <a:srgbClr val="99CC33"/>
          </a:solidFill>
        </p:spPr>
        <p:txBody>
          <a:bodyPr>
            <a:noAutofit/>
          </a:bodyPr>
          <a:lstStyle/>
          <a:p>
            <a:pPr algn="ctr"/>
            <a:r>
              <a:rPr lang="en-US" sz="3800" dirty="0"/>
              <a:t>National </a:t>
            </a:r>
            <a:r>
              <a:rPr lang="en-US" sz="3800" dirty="0" smtClean="0"/>
              <a:t>/ </a:t>
            </a:r>
            <a:r>
              <a:rPr lang="en-US" sz="3800" dirty="0" err="1" smtClean="0"/>
              <a:t>Mn</a:t>
            </a:r>
            <a:r>
              <a:rPr lang="en-US" sz="3800" dirty="0" smtClean="0"/>
              <a:t> Association </a:t>
            </a:r>
            <a:r>
              <a:rPr lang="en-US" sz="3800" dirty="0"/>
              <a:t>for the Education of Young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426" y="2332037"/>
            <a:ext cx="5037213" cy="4525963"/>
          </a:xfrm>
        </p:spPr>
        <p:txBody>
          <a:bodyPr>
            <a:normAutofit/>
          </a:bodyPr>
          <a:lstStyle/>
          <a:p>
            <a:r>
              <a:rPr lang="en-US" dirty="0"/>
              <a:t>NAEYC </a:t>
            </a:r>
            <a:r>
              <a:rPr lang="en-US" dirty="0" smtClean="0"/>
              <a:t>/ </a:t>
            </a:r>
            <a:r>
              <a:rPr lang="en-US" dirty="0" err="1" smtClean="0"/>
              <a:t>MnAEYC</a:t>
            </a:r>
            <a:r>
              <a:rPr lang="en-US" dirty="0" smtClean="0"/>
              <a:t> promotes </a:t>
            </a:r>
            <a:r>
              <a:rPr lang="en-US" dirty="0"/>
              <a:t>high-quality early learning for children, birth through age 8, by connecting </a:t>
            </a:r>
            <a:r>
              <a:rPr lang="en-US" b="1" dirty="0"/>
              <a:t>practice</a:t>
            </a:r>
            <a:r>
              <a:rPr lang="en-US" dirty="0"/>
              <a:t>, </a:t>
            </a:r>
            <a:r>
              <a:rPr lang="en-US" b="1" dirty="0"/>
              <a:t>policy</a:t>
            </a:r>
            <a:r>
              <a:rPr lang="en-US" dirty="0"/>
              <a:t>, and </a:t>
            </a:r>
            <a:r>
              <a:rPr lang="en-US" b="1" dirty="0"/>
              <a:t>research</a:t>
            </a:r>
            <a:r>
              <a:rPr lang="en-US" dirty="0"/>
              <a:t>. </a:t>
            </a:r>
          </a:p>
          <a:p>
            <a:r>
              <a:rPr lang="en-US" dirty="0"/>
              <a:t>We advance a diverse, dynamic </a:t>
            </a:r>
            <a:r>
              <a:rPr lang="en-US" b="1" dirty="0"/>
              <a:t>early childhood profession </a:t>
            </a:r>
            <a:r>
              <a:rPr lang="en-US" dirty="0"/>
              <a:t>and support all who care for, educate, and work on behalf of young children.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6651"/>
          <a:stretch>
            <a:fillRect/>
          </a:stretch>
        </p:blipFill>
        <p:spPr>
          <a:xfrm>
            <a:off x="347349" y="2513517"/>
            <a:ext cx="3452310" cy="3452310"/>
          </a:xfrm>
        </p:spPr>
      </p:pic>
    </p:spTree>
    <p:extLst>
      <p:ext uri="{BB962C8B-B14F-4D97-AF65-F5344CB8AC3E}">
        <p14:creationId xmlns:p14="http://schemas.microsoft.com/office/powerpoint/2010/main" val="3988441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686594"/>
          </a:xfrm>
          <a:solidFill>
            <a:srgbClr val="99CC33"/>
          </a:solidFill>
        </p:spPr>
        <p:txBody>
          <a:bodyPr/>
          <a:lstStyle/>
          <a:p>
            <a:r>
              <a:rPr lang="en-US" dirty="0"/>
              <a:t>Workforce Initiatives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843905"/>
              </p:ext>
            </p:extLst>
          </p:nvPr>
        </p:nvGraphicFramePr>
        <p:xfrm>
          <a:off x="457200" y="1785393"/>
          <a:ext cx="8229600" cy="381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1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062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1689">
                <a:tc>
                  <a:txBody>
                    <a:bodyPr/>
                    <a:lstStyle/>
                    <a:p>
                      <a:r>
                        <a:rPr lang="en-US" sz="1600" dirty="0"/>
                        <a:t>NAEYC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York, Indiana, Iowa, Wisconsin, New 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 engagement of the field to inform the Power to the Profession</a:t>
                      </a:r>
                      <a:r>
                        <a:rPr lang="en-US" sz="1600" baseline="0" dirty="0"/>
                        <a:t> discussion and lay foundation for future policy push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689">
                <a:tc>
                  <a:txBody>
                    <a:bodyPr/>
                    <a:lstStyle/>
                    <a:p>
                      <a:r>
                        <a:rPr lang="en-US" sz="1600" dirty="0"/>
                        <a:t>National</a:t>
                      </a:r>
                      <a:r>
                        <a:rPr lang="en-US" sz="1600" baseline="0" dirty="0"/>
                        <a:t> Governor’s Association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Alabama,</a:t>
                      </a:r>
                      <a:r>
                        <a:rPr lang="en-US" sz="1600" baseline="0" dirty="0"/>
                        <a:t> Iowa, </a:t>
                      </a:r>
                      <a:r>
                        <a:rPr lang="en-US" sz="1600" b="1" baseline="0" dirty="0"/>
                        <a:t>Minnesota, </a:t>
                      </a:r>
                      <a:r>
                        <a:rPr lang="en-US" sz="1600" baseline="0" dirty="0"/>
                        <a:t>New Jersey, New York, Utah, Washington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Leverage workforce investment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resources and strategies to strengthen the quality of early care and education workforce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4361">
                <a:tc>
                  <a:txBody>
                    <a:bodyPr/>
                    <a:lstStyle/>
                    <a:p>
                      <a:r>
                        <a:rPr lang="en-US" sz="1600" dirty="0"/>
                        <a:t>National Academy of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California,</a:t>
                      </a:r>
                      <a:r>
                        <a:rPr lang="en-US" sz="1600" baseline="0" dirty="0"/>
                        <a:t> Illinois, Virginia, District of Columbia region, Washington</a:t>
                      </a:r>
                    </a:p>
                    <a:p>
                      <a:r>
                        <a:rPr lang="en-US" sz="1600" baseline="0" dirty="0"/>
                        <a:t>Nebraska, </a:t>
                      </a:r>
                      <a:r>
                        <a:rPr lang="en-US" sz="1600" b="1" baseline="0" dirty="0"/>
                        <a:t>Minnesota, </a:t>
                      </a:r>
                      <a:r>
                        <a:rPr lang="en-US" sz="1600" baseline="0" dirty="0"/>
                        <a:t>Colorado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State-specific</a:t>
                      </a:r>
                      <a:r>
                        <a:rPr lang="en-US" sz="1600" baseline="0" dirty="0"/>
                        <a:t> plans for implementing </a:t>
                      </a:r>
                      <a:r>
                        <a:rPr lang="en-US" sz="1600" i="1" baseline="0" dirty="0"/>
                        <a:t>Transforming the Workforce for Children Birth to Age 8</a:t>
                      </a:r>
                      <a:r>
                        <a:rPr lang="en-US" sz="1600" i="0" baseline="0" dirty="0"/>
                        <a:t> recommendations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60740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Additional state projects lead by: Child Care Aware of America, TEACH National Center, Center for the Study of Child Care Employment, New America, National League of Cities, National Association for State Boards of Education</a:t>
            </a:r>
          </a:p>
        </p:txBody>
      </p:sp>
    </p:spTree>
    <p:extLst>
      <p:ext uri="{BB962C8B-B14F-4D97-AF65-F5344CB8AC3E}">
        <p14:creationId xmlns:p14="http://schemas.microsoft.com/office/powerpoint/2010/main" val="904266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1123112"/>
          </a:xfrm>
          <a:solidFill>
            <a:srgbClr val="99CC33"/>
          </a:solidFill>
        </p:spPr>
        <p:txBody>
          <a:bodyPr>
            <a:noAutofit/>
          </a:bodyPr>
          <a:lstStyle/>
          <a:p>
            <a:r>
              <a:rPr lang="en-US" sz="4000" dirty="0"/>
              <a:t>Engaging the Field: </a:t>
            </a:r>
            <a:br>
              <a:rPr lang="en-US" sz="4000" dirty="0"/>
            </a:br>
            <a:r>
              <a:rPr lang="en-US" sz="4000" dirty="0"/>
              <a:t>NAEYC Affiliates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1019"/>
            <a:ext cx="9144000" cy="4205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Discussion</a:t>
            </a:r>
          </a:p>
          <a:p>
            <a:r>
              <a:rPr lang="en-US" dirty="0" smtClean="0"/>
              <a:t>What should this look like in MN?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have we done so far?</a:t>
            </a:r>
          </a:p>
          <a:p>
            <a:endParaRPr lang="en-US" dirty="0"/>
          </a:p>
          <a:p>
            <a:r>
              <a:rPr lang="en-US" dirty="0" smtClean="0"/>
              <a:t>What / how can we learn from other states?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1123112"/>
          </a:xfrm>
          <a:solidFill>
            <a:srgbClr val="99CC33"/>
          </a:solidFill>
        </p:spPr>
        <p:txBody>
          <a:bodyPr>
            <a:noAutofit/>
          </a:bodyPr>
          <a:lstStyle/>
          <a:p>
            <a:r>
              <a:rPr lang="en-US" sz="4000" dirty="0"/>
              <a:t>Engaging the Field: </a:t>
            </a:r>
            <a:br>
              <a:rPr lang="en-US" sz="4000" dirty="0"/>
            </a:br>
            <a:r>
              <a:rPr lang="en-US" sz="4000" dirty="0"/>
              <a:t>NAEYC Affiliates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1019"/>
            <a:ext cx="9144000" cy="4205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Discussion</a:t>
            </a:r>
          </a:p>
          <a:p>
            <a:r>
              <a:rPr lang="en-US" dirty="0"/>
              <a:t>Roles and </a:t>
            </a:r>
            <a:r>
              <a:rPr lang="en-US" dirty="0" smtClean="0"/>
              <a:t>Collaboration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Resourcing</a:t>
            </a:r>
          </a:p>
          <a:p>
            <a:endParaRPr lang="en-US" dirty="0"/>
          </a:p>
          <a:p>
            <a:r>
              <a:rPr lang="en-US" dirty="0" smtClean="0"/>
              <a:t>Next Steps</a:t>
            </a:r>
            <a:endParaRPr lang="en-US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79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915194"/>
          </a:xfrm>
          <a:solidFill>
            <a:srgbClr val="99CC33"/>
          </a:solidFill>
        </p:spPr>
        <p:txBody>
          <a:bodyPr/>
          <a:lstStyle/>
          <a:p>
            <a:pPr algn="ctr"/>
            <a:r>
              <a:rPr lang="en-US" dirty="0"/>
              <a:t>Opportunity for Partnership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72938"/>
            <a:ext cx="8229600" cy="3853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90563" indent="-295275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5"/>
              </a:buClr>
              <a:buSzPct val="100000"/>
              <a:buFont typeface="Lucida Grande"/>
              <a:buChar char="›"/>
              <a:defRPr sz="2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23938" indent="-284163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19213" indent="-295275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50000"/>
              <a:buFont typeface="Wingdings" charset="2"/>
              <a:buChar char="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03375" indent="-284163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Grande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Sign up for updates: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www.naeyc.org/profession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Respond to working drafts and give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Advise on measures related to policy adoption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Serve as a leader and influencer in promoting the shared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Partner on the ground </a:t>
            </a:r>
            <a:r>
              <a:rPr lang="en-US" dirty="0" smtClean="0"/>
              <a:t>with </a:t>
            </a:r>
            <a:r>
              <a:rPr lang="en-US" dirty="0" err="1" smtClean="0"/>
              <a:t>MnAEYC</a:t>
            </a:r>
            <a:r>
              <a:rPr lang="en-US" dirty="0" smtClean="0"/>
              <a:t> for </a:t>
            </a:r>
            <a:r>
              <a:rPr lang="en-US" dirty="0"/>
              <a:t>community </a:t>
            </a:r>
            <a:r>
              <a:rPr lang="en-US" dirty="0" smtClean="0"/>
              <a:t>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Become a Member of </a:t>
            </a:r>
            <a:r>
              <a:rPr lang="en-US" dirty="0" err="1" smtClean="0"/>
              <a:t>MnAEYC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858043"/>
          </a:xfrm>
          <a:solidFill>
            <a:srgbClr val="99CC33"/>
          </a:solidFill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2085976"/>
            <a:ext cx="8986837" cy="40401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Katherine Kempe</a:t>
            </a:r>
          </a:p>
          <a:p>
            <a:pPr marL="0" indent="0">
              <a:buNone/>
            </a:pPr>
            <a:r>
              <a:rPr lang="en-US" sz="2400" dirty="0"/>
              <a:t>Senior Director, Professional Recognition and Advancement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kkempe@naeyc.org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202-350-8867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www.naeyc.org/profession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Kathleen O’Donnell</a:t>
            </a:r>
          </a:p>
          <a:p>
            <a:pPr marL="0" indent="0">
              <a:buNone/>
            </a:pPr>
            <a:r>
              <a:rPr lang="en-US" sz="2400" dirty="0" smtClean="0"/>
              <a:t>Executive Director, </a:t>
            </a:r>
            <a:r>
              <a:rPr lang="en-US" sz="2400" dirty="0" err="1" smtClean="0"/>
              <a:t>MnAEYC-MnSACA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kathleeno@mnaeyc-mnsaca.org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651-789-3585</a:t>
            </a:r>
          </a:p>
          <a:p>
            <a:pPr marL="0" indent="0">
              <a:buNone/>
            </a:pPr>
            <a:r>
              <a:rPr lang="en-US" sz="2400" dirty="0" smtClean="0">
                <a:hlinkClick r:id="rId5"/>
              </a:rPr>
              <a:t>www.mnaeyc-mnsaca.org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069276"/>
            <a:ext cx="914400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State of the Early Childhood Workforce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1459"/>
            <a:ext cx="7886700" cy="39433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7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6" y="1014258"/>
            <a:ext cx="9089408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State of the Early Childhood Workforce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" y="2339821"/>
            <a:ext cx="9144000" cy="43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5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260"/>
            <a:ext cx="9144000" cy="803865"/>
          </a:xfrm>
          <a:solidFill>
            <a:srgbClr val="99CC33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State of the Early Childhood Workforce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7" y="2360160"/>
            <a:ext cx="2828532" cy="36353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40479" y="2664823"/>
            <a:ext cx="505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the Study of Child Care Employment</a:t>
            </a:r>
          </a:p>
          <a:p>
            <a:endParaRPr lang="en-US" dirty="0"/>
          </a:p>
          <a:p>
            <a:r>
              <a:rPr lang="en-US" i="1" dirty="0"/>
              <a:t>Early Childhood Workforce Index</a:t>
            </a:r>
          </a:p>
          <a:p>
            <a:endParaRPr lang="en-US" dirty="0"/>
          </a:p>
          <a:p>
            <a:r>
              <a:rPr lang="en-US" dirty="0"/>
              <a:t>www.cscce.Berkeley.edu</a:t>
            </a:r>
          </a:p>
        </p:txBody>
      </p:sp>
    </p:spTree>
    <p:extLst>
      <p:ext uri="{BB962C8B-B14F-4D97-AF65-F5344CB8AC3E}">
        <p14:creationId xmlns:p14="http://schemas.microsoft.com/office/powerpoint/2010/main" val="411077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050879"/>
            <a:ext cx="9144000" cy="145774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cs typeface="Calibri"/>
              </a:rPr>
              <a:t>Should all these teachers be expected to perform at the same level?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42410"/>
              </p:ext>
            </p:extLst>
          </p:nvPr>
        </p:nvGraphicFramePr>
        <p:xfrm>
          <a:off x="195942" y="2635002"/>
          <a:ext cx="8752116" cy="2865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9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5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64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2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76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Teacher 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Teacher B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Teacher C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Teacher 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Teacher F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71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24 Training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 Hours Certificate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Child Development Associate Credential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OR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 child care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credential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Associate Degree in Early Childhood Education, Child Development or a related field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Bachelor’s Degree in Early Childhood Education, Child Development or a related field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Higher education degree in Early Childhood Education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with State Teaching Licensure (Birth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 to 3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 Grade; public schools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43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5095"/>
            <a:ext cx="9144000" cy="1325563"/>
          </a:xfrm>
          <a:solidFill>
            <a:srgbClr val="99CC3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"/>
              </a:rPr>
              <a:t>Who should be paid as much as a 3</a:t>
            </a:r>
            <a:r>
              <a:rPr lang="en-US" baseline="30000" dirty="0">
                <a:cs typeface="Calibri"/>
              </a:rPr>
              <a:t>rd</a:t>
            </a:r>
            <a:r>
              <a:rPr lang="en-US" dirty="0">
                <a:cs typeface="Calibri"/>
              </a:rPr>
              <a:t> grade teacher?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04651"/>
              </p:ext>
            </p:extLst>
          </p:nvPr>
        </p:nvGraphicFramePr>
        <p:xfrm>
          <a:off x="215536" y="2393521"/>
          <a:ext cx="8712928" cy="3257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4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0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8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76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Teacher 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Teacher B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Teacher 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71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Young children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safe and fed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Young children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are safe and fed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Young children are able to play with lots of toys and books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Young children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are safe and fed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Young children have experiences and interactions that are intentionally facilitated to support their development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82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7"/>
            <a:ext cx="9144000" cy="908050"/>
          </a:xfrm>
          <a:solidFill>
            <a:srgbClr val="99CC33"/>
          </a:solidFill>
        </p:spPr>
        <p:txBody>
          <a:bodyPr/>
          <a:lstStyle/>
          <a:p>
            <a:pPr algn="ctr"/>
            <a:r>
              <a:rPr lang="en-US" dirty="0"/>
              <a:t>Seize the Moment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64034"/>
            <a:ext cx="4968240" cy="3859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90563" indent="-295275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5"/>
              </a:buClr>
              <a:buSzPct val="100000"/>
              <a:buFont typeface="Lucida Grande"/>
              <a:buChar char="›"/>
              <a:defRPr sz="2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23938" indent="-284163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19213" indent="-295275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50000"/>
              <a:buFont typeface="Wingdings" charset="2"/>
              <a:buChar char="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03375" indent="-284163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Grande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Early childhood work is critical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Early childhood work requires complex thinking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Early childhood work requires specialized training and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Investments must be made to support the profession</a:t>
            </a:r>
          </a:p>
        </p:txBody>
      </p:sp>
      <p:pic>
        <p:nvPicPr>
          <p:cNvPr id="7" name="Picture 2" descr="http://www.nap.edu/cover/19401/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68" y="2039807"/>
            <a:ext cx="3066132" cy="40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2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906"/>
            <a:ext cx="9144000" cy="1050925"/>
          </a:xfrm>
          <a:solidFill>
            <a:srgbClr val="99CC33"/>
          </a:solidFill>
        </p:spPr>
        <p:txBody>
          <a:bodyPr/>
          <a:lstStyle/>
          <a:p>
            <a:pPr algn="ctr"/>
            <a:r>
              <a:rPr lang="en-US" dirty="0"/>
              <a:t>Power to the Profession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Association for the Education of Young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ED3B-4DD5-8249-AD39-0E08A964E12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3391" r="22437" b="23932"/>
          <a:stretch>
            <a:fillRect/>
          </a:stretch>
        </p:blipFill>
        <p:spPr bwMode="auto">
          <a:xfrm>
            <a:off x="597038" y="2273277"/>
            <a:ext cx="7966876" cy="4083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31177" y="2833308"/>
            <a:ext cx="2508069" cy="352304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6268" y="3017974"/>
            <a:ext cx="26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Power to the Profession</a:t>
            </a:r>
          </a:p>
        </p:txBody>
      </p:sp>
    </p:spTree>
    <p:extLst>
      <p:ext uri="{BB962C8B-B14F-4D97-AF65-F5344CB8AC3E}">
        <p14:creationId xmlns:p14="http://schemas.microsoft.com/office/powerpoint/2010/main" val="32579877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report_theme.thmx</Template>
  <TotalTime>9772</TotalTime>
  <Words>1486</Words>
  <Application>Microsoft Macintosh PowerPoint</Application>
  <PresentationFormat>On-screen Show (4:3)</PresentationFormat>
  <Paragraphs>282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2_Custom Design</vt:lpstr>
      <vt:lpstr>Power to the Profession</vt:lpstr>
      <vt:lpstr>National / Mn Association for the Education of Young Children</vt:lpstr>
      <vt:lpstr>State of the Early Childhood Workforce</vt:lpstr>
      <vt:lpstr>State of the Early Childhood Workforce</vt:lpstr>
      <vt:lpstr>State of the Early Childhood Workforce</vt:lpstr>
      <vt:lpstr>Should all these teachers be expected to perform at the same level?</vt:lpstr>
      <vt:lpstr>Who should be paid as much as a 3rd grade teacher?</vt:lpstr>
      <vt:lpstr>Seize the Moment</vt:lpstr>
      <vt:lpstr>Power to the Profession</vt:lpstr>
      <vt:lpstr>Power to the Profession:  Goals</vt:lpstr>
      <vt:lpstr>Power to the Profession:  Timeline</vt:lpstr>
      <vt:lpstr>How do we get there? Structure</vt:lpstr>
      <vt:lpstr>Task Force</vt:lpstr>
      <vt:lpstr>Stakeholders</vt:lpstr>
      <vt:lpstr>Core Components of a Profession</vt:lpstr>
      <vt:lpstr>How do we get there? 8 Decision Cycles - (January 2017 – December 2018) </vt:lpstr>
      <vt:lpstr>How do we get there? 8 Decision Cycles</vt:lpstr>
      <vt:lpstr>Engaging the Field:  NAEYC Affiliates</vt:lpstr>
      <vt:lpstr>Engaging the Field:  NAEYC Affiliates</vt:lpstr>
      <vt:lpstr>Workforce Initiatives</vt:lpstr>
      <vt:lpstr>Engaging the Field:  NAEYC Affiliates</vt:lpstr>
      <vt:lpstr>Engaging the Field:  NAEYC Affiliates</vt:lpstr>
      <vt:lpstr>Opportunity for Partnership</vt:lpstr>
      <vt:lpstr>Thank you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Audra</dc:creator>
  <cp:lastModifiedBy>Microsoft Office User</cp:lastModifiedBy>
  <cp:revision>60</cp:revision>
  <cp:lastPrinted>2017-04-11T18:40:30Z</cp:lastPrinted>
  <dcterms:created xsi:type="dcterms:W3CDTF">2016-07-19T17:56:15Z</dcterms:created>
  <dcterms:modified xsi:type="dcterms:W3CDTF">2017-11-13T22:02:30Z</dcterms:modified>
</cp:coreProperties>
</file>